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9" r:id="rId2"/>
    <p:sldId id="274" r:id="rId3"/>
    <p:sldId id="268" r:id="rId4"/>
    <p:sldId id="276" r:id="rId5"/>
    <p:sldId id="275" r:id="rId6"/>
    <p:sldId id="277" r:id="rId7"/>
    <p:sldId id="278" r:id="rId8"/>
    <p:sldId id="279" r:id="rId9"/>
    <p:sldId id="280" r:id="rId10"/>
    <p:sldId id="287" r:id="rId11"/>
    <p:sldId id="288" r:id="rId12"/>
    <p:sldId id="289" r:id="rId13"/>
    <p:sldId id="290" r:id="rId14"/>
    <p:sldId id="291" r:id="rId15"/>
    <p:sldId id="292" r:id="rId16"/>
    <p:sldId id="284" r:id="rId17"/>
    <p:sldId id="285" r:id="rId18"/>
    <p:sldId id="293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046B5-264A-41B2-B6C9-3A30A6A737A6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DFABF-F44B-458E-B90E-1AE05721F5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6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350D2-9FEF-2045-83AC-B6B6057AC93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39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rgbClr val="EEF1F7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5D45CEC1-2C54-EEF0-2DFC-07A902B941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8672" y="3003457"/>
            <a:ext cx="5406656" cy="1100470"/>
          </a:xfrm>
        </p:spPr>
        <p:txBody>
          <a:bodyPr anchor="t">
            <a:normAutofit/>
          </a:bodyPr>
          <a:lstStyle>
            <a:lvl1pPr algn="ctr">
              <a:defRPr sz="3500" b="0" i="0" baseline="0">
                <a:solidFill>
                  <a:srgbClr val="EEF1F7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РАЗДЕЛИТЕЛЬНЫЙ</a:t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7186197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 со спи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C1554A1-FC54-FA5E-C094-9C0BADB482B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EF1F7"/>
              </a:gs>
              <a:gs pos="100000">
                <a:srgbClr val="B6C2D4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05EFA9E4-D0C4-5EE3-D8FD-EB8BB5E2E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9145" y="389027"/>
            <a:ext cx="549080" cy="836694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:a16="http://schemas.microsoft.com/office/drawing/2014/main" xmlns="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rgbClr val="20336C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CC1ED6B-86D3-7317-A434-C79B44EAC3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642617" y="1306053"/>
            <a:ext cx="8327186" cy="10669600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xmlns="" id="{75D1E865-0299-0CD2-E90F-A8923669D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529" y="565037"/>
            <a:ext cx="7462157" cy="1055189"/>
          </a:xfrm>
        </p:spPr>
        <p:txBody>
          <a:bodyPr anchor="t">
            <a:normAutofit/>
          </a:bodyPr>
          <a:lstStyle>
            <a:lvl1pPr algn="l">
              <a:defRPr sz="3500" baseline="0">
                <a:solidFill>
                  <a:srgbClr val="253775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577853A8-E490-9E4E-957F-6AB1BC75CC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3528" y="1962150"/>
            <a:ext cx="8021248" cy="4238625"/>
          </a:xfrm>
        </p:spPr>
        <p:txBody>
          <a:bodyPr>
            <a:normAutofit/>
          </a:bodyPr>
          <a:lstStyle>
            <a:lvl1pPr marL="0" indent="0" algn="l">
              <a:buNone/>
              <a:defRPr sz="1500" baseline="0">
                <a:solidFill>
                  <a:srgbClr val="223570"/>
                </a:solidFill>
                <a:latin typeface="Montserrat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Место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80657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  <p15:guide id="3" orient="horz" pos="618" userDrawn="1">
          <p15:clr>
            <a:srgbClr val="FBAE40"/>
          </p15:clr>
        </p15:guide>
        <p15:guide id="4" orient="horz" pos="390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светлый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757D8DA-9628-5616-A0AA-C4228B79E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" name="Номер слайда 23">
            <a:extLst>
              <a:ext uri="{FF2B5EF4-FFF2-40B4-BE49-F238E27FC236}">
                <a16:creationId xmlns="" xmlns:a16="http://schemas.microsoft.com/office/drawing/2014/main" id="{64F8A91C-E27D-D054-B5F6-65968835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07085" y="6275729"/>
            <a:ext cx="95114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Montserrat Medium" pitchFamily="2" charset="0"/>
              </a:defRPr>
            </a:lvl1pPr>
          </a:lstStyle>
          <a:p>
            <a:fld id="{4C6B8470-55A6-CF4B-ABEF-5E5F70F4E2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5D45CEC1-2C54-EEF0-2DFC-07A902B941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01462" y="3647658"/>
            <a:ext cx="6522893" cy="442829"/>
          </a:xfrm>
        </p:spPr>
        <p:txBody>
          <a:bodyPr anchor="t">
            <a:normAutofit/>
          </a:bodyPr>
          <a:lstStyle>
            <a:lvl1pPr algn="ctr">
              <a:defRPr sz="2500" b="0" i="0" baseline="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="" xmlns:a16="http://schemas.microsoft.com/office/drawing/2014/main" id="{EA058BB9-6520-1CD9-404B-DA4BF243E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1462" y="4090489"/>
            <a:ext cx="6522893" cy="545371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 b="0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РАСТЁМ ВМЕСТЕ!</a:t>
            </a:r>
          </a:p>
        </p:txBody>
      </p:sp>
      <p:sp>
        <p:nvSpPr>
          <p:cNvPr id="3" name="Текст 15">
            <a:extLst>
              <a:ext uri="{FF2B5EF4-FFF2-40B4-BE49-F238E27FC236}">
                <a16:creationId xmlns="" xmlns:a16="http://schemas.microsoft.com/office/drawing/2014/main" id="{E4BFCDE1-ADDD-AF20-0BB3-A92BE6153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27538" y="5170175"/>
            <a:ext cx="3787487" cy="365125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="1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15">
            <a:extLst>
              <a:ext uri="{FF2B5EF4-FFF2-40B4-BE49-F238E27FC236}">
                <a16:creationId xmlns="" xmlns:a16="http://schemas.microsoft.com/office/drawing/2014/main" id="{1A1284CB-F6EA-3C51-3AF8-02B6B88B34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27538" y="5535300"/>
            <a:ext cx="3787487" cy="74042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800" b="0" i="0" baseline="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54411736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  <p15:guide id="3" orient="horz" pos="618">
          <p15:clr>
            <a:srgbClr val="FBAE40"/>
          </p15:clr>
        </p15:guide>
        <p15:guide id="4" orient="horz" pos="39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FB35767-270B-8BEF-D65E-25F2B158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DDC76119-8D5E-CFE9-B4C9-DBA622E9B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ФЕДЕРАЛЬНАЯ</a:t>
            </a:r>
            <a:r>
              <a:rPr lang="en-US" dirty="0"/>
              <a:t> </a:t>
            </a:r>
            <a:r>
              <a:rPr lang="ru-RU" dirty="0"/>
              <a:t>НАЛОГОВАЯ СЛУЖБА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CB4423E-5ED2-3369-8EBD-01328D66D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РАСТЁМ ВМЕСТЕ!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9A19BA4-DDD9-0A4A-2791-7E08B88A4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14706" y="5050534"/>
            <a:ext cx="3787487" cy="3651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Екатерина Солдатова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FF8F61FE-5744-27B7-BF0D-4B956C9F0D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29505" y="5475148"/>
            <a:ext cx="4572688" cy="7404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Заместитель начальника отдела оказания государственных услуг</a:t>
            </a:r>
          </a:p>
          <a:p>
            <a:r>
              <a:rPr lang="ru-RU" dirty="0" smtClean="0"/>
              <a:t>Управления ФНС по Республике Хакасия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08E6246-152C-5E46-74F4-868F5AC5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927" y="1868397"/>
            <a:ext cx="1026146" cy="1563652"/>
          </a:xfrm>
          <a:prstGeom prst="rect">
            <a:avLst/>
          </a:prstGeom>
          <a:ln>
            <a:noFill/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7DF8136-247D-5CCA-C356-C79924654FC9}"/>
              </a:ext>
            </a:extLst>
          </p:cNvPr>
          <p:cNvCxnSpPr>
            <a:cxnSpLocks/>
          </p:cNvCxnSpPr>
          <p:nvPr/>
        </p:nvCxnSpPr>
        <p:spPr>
          <a:xfrm>
            <a:off x="1541808" y="4532244"/>
            <a:ext cx="60603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1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678" t="12022" r="12790" b="5025"/>
          <a:stretch/>
        </p:blipFill>
        <p:spPr>
          <a:xfrm>
            <a:off x="251520" y="116632"/>
            <a:ext cx="8640960" cy="65527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08304" y="286256"/>
            <a:ext cx="1175435" cy="47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643805"/>
            <a:ext cx="72008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7703" y="3501008"/>
            <a:ext cx="6576035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270142" y="2780928"/>
            <a:ext cx="1879121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2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317" t="11753" r="11876" b="4889"/>
          <a:stretch/>
        </p:blipFill>
        <p:spPr>
          <a:xfrm>
            <a:off x="179512" y="116632"/>
            <a:ext cx="8856984" cy="66967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80312" y="286256"/>
            <a:ext cx="1175435" cy="47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68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610" t="11753" r="12711" b="5159"/>
          <a:stretch/>
        </p:blipFill>
        <p:spPr>
          <a:xfrm>
            <a:off x="179512" y="116632"/>
            <a:ext cx="8856984" cy="66247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01021" y="286256"/>
            <a:ext cx="1175435" cy="47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11011" y="3429000"/>
            <a:ext cx="1209461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87624" y="4581128"/>
            <a:ext cx="770485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2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418" t="12892" r="12107" b="4589"/>
          <a:stretch/>
        </p:blipFill>
        <p:spPr>
          <a:xfrm>
            <a:off x="107504" y="116632"/>
            <a:ext cx="8928992" cy="65527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380312" y="188640"/>
            <a:ext cx="1175435" cy="47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3933056"/>
            <a:ext cx="1209461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2918" t="7132" r="12906" b="5800"/>
          <a:stretch/>
        </p:blipFill>
        <p:spPr>
          <a:xfrm>
            <a:off x="179512" y="116632"/>
            <a:ext cx="8856984" cy="655272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691680" y="4869160"/>
            <a:ext cx="29163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2564904"/>
            <a:ext cx="6375736" cy="14401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 ПРИКРЕПИТЬ ДОКУМЕНТЫ К НАПРАВЛЕННОЙ РАНЕЕ ДЕКЛАРАЦИИ 3-НДФЛ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178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828" t="14644" r="4842" b="17726"/>
          <a:stretch/>
        </p:blipFill>
        <p:spPr bwMode="auto">
          <a:xfrm>
            <a:off x="179512" y="188640"/>
            <a:ext cx="885698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2321" y="260648"/>
            <a:ext cx="1301706" cy="62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795283" y="2420888"/>
            <a:ext cx="145816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668344" y="5109112"/>
            <a:ext cx="126225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716015" y="4149080"/>
            <a:ext cx="1008113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80821" y="5229200"/>
            <a:ext cx="75608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612" t="13487" r="4516" b="19846"/>
          <a:stretch/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08304" y="404664"/>
            <a:ext cx="1301706" cy="623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3501008"/>
            <a:ext cx="145816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57999" y="5877272"/>
            <a:ext cx="145816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FA45879-272C-A8DA-C16B-85CF3AFD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5B947C3-18CC-D905-C6E4-8F29D3DB0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2996952"/>
            <a:ext cx="6303728" cy="1100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ФОРМИРОВАНИЕ ЭЛЕКТРОННОЙ ПОДПИСИ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" t="16098" r="816" b="19943"/>
          <a:stretch/>
        </p:blipFill>
        <p:spPr bwMode="auto">
          <a:xfrm>
            <a:off x="107503" y="332656"/>
            <a:ext cx="8960571" cy="5756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76256" y="476672"/>
            <a:ext cx="17907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 smtClean="0">
              <a:solidFill>
                <a:srgbClr val="6699FF"/>
              </a:solidFill>
              <a:effectLst/>
              <a:latin typeface="Bahnschrift SemiBold Condensed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 smtClean="0">
              <a:solidFill>
                <a:srgbClr val="6699FF"/>
              </a:solidFill>
              <a:effectLst/>
              <a:latin typeface="Bahnschrift SemiBold Condensed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b="1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  <a:cs typeface="Times New Roman"/>
              </a:rPr>
              <a:t>ИВАНОВ </a:t>
            </a:r>
            <a:r>
              <a:rPr lang="ru-RU" sz="1000" b="1" dirty="0">
                <a:solidFill>
                  <a:srgbClr val="6699FF"/>
                </a:solidFill>
                <a:effectLst/>
                <a:latin typeface="Bahnschrift SemiBold Condensed"/>
                <a:ea typeface="Calibri"/>
                <a:cs typeface="Times New Roman"/>
              </a:rPr>
              <a:t>ИВАН 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6699FF"/>
                </a:solidFill>
                <a:effectLst/>
                <a:latin typeface="Bahnschrift SemiBold Condensed"/>
                <a:ea typeface="Calibri"/>
                <a:cs typeface="Times New Roman"/>
              </a:rPr>
              <a:t>ИВАНОВИЧ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900" b="1" dirty="0">
                <a:solidFill>
                  <a:srgbClr val="A6A6A6"/>
                </a:solidFill>
                <a:effectLst/>
                <a:latin typeface="Bahnschrift SemiBold Condensed"/>
                <a:ea typeface="Calibri"/>
                <a:cs typeface="Times New Roman"/>
              </a:rPr>
              <a:t>190200123456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721626" y="246089"/>
            <a:ext cx="1346448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2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003EE3-9E30-8D49-B07B-3B5CBDE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3B923E7B-D47D-1E8A-5E94-A190158EF3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Место для текста</a:t>
            </a:r>
          </a:p>
          <a:p>
            <a:endParaRPr lang="ru-RU" dirty="0"/>
          </a:p>
        </p:txBody>
      </p:sp>
      <p:pic>
        <p:nvPicPr>
          <p:cNvPr id="5" name="Picture 2" descr="C:\Users\1900-00-626\Desktop\Загрузки\Screenshot_20260224_165153_Chrom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8" r="11854" b="56323"/>
          <a:stretch/>
        </p:blipFill>
        <p:spPr bwMode="auto">
          <a:xfrm>
            <a:off x="251520" y="352609"/>
            <a:ext cx="3113102" cy="245347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95829" y="368648"/>
            <a:ext cx="4104456" cy="914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WWW.NALOG.GOV.RU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050" name="Picture 2" descr="C:\Users\1900-00-626\Desktop\Загрузки\Screenshot_20260224_165119_One UI Hom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39413" r="52609" b="51400"/>
          <a:stretch/>
        </p:blipFill>
        <p:spPr bwMode="auto">
          <a:xfrm>
            <a:off x="381717" y="3429000"/>
            <a:ext cx="298290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41204" y="3429000"/>
            <a:ext cx="4104456" cy="9144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ПРИЛОЖЕНИЕ ЛК ФЛ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t="14454" r="452" b="26554"/>
          <a:stretch/>
        </p:blipFill>
        <p:spPr bwMode="auto">
          <a:xfrm>
            <a:off x="246587" y="1124744"/>
            <a:ext cx="8712968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74647" y="1340768"/>
            <a:ext cx="93345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10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9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74646" y="2420888"/>
            <a:ext cx="1266825" cy="43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-1" t="8054" r="242" b="4362"/>
          <a:stretch/>
        </p:blipFill>
        <p:spPr bwMode="auto">
          <a:xfrm>
            <a:off x="28599" y="548680"/>
            <a:ext cx="9115401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403648" y="2924944"/>
            <a:ext cx="1266825" cy="438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37060" y="4149080"/>
            <a:ext cx="692742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8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" t="15273" r="478" b="5483"/>
          <a:stretch/>
        </p:blipFill>
        <p:spPr>
          <a:xfrm>
            <a:off x="0" y="116632"/>
            <a:ext cx="9036496" cy="56886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68344" y="260648"/>
            <a:ext cx="93345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10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9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3768" y="4509120"/>
            <a:ext cx="24482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1" t="16445" r="-282" b="5679"/>
          <a:stretch/>
        </p:blipFill>
        <p:spPr>
          <a:xfrm>
            <a:off x="0" y="285032"/>
            <a:ext cx="9036496" cy="4800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08304" y="285032"/>
            <a:ext cx="1175435" cy="47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339752" y="3789040"/>
            <a:ext cx="6696744" cy="864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7FA45879-272C-A8DA-C16B-85CF3AFD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8470-55A6-CF4B-ABEF-5E5F70F4E2F5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5B947C3-18CC-D905-C6E4-8F29D3DB0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2132856"/>
            <a:ext cx="6336704" cy="2592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/>
              <a:t>В КАКОЙ НАЛОГОВЫЙ ОРГАН ПРЕДСТАВЛЯЕТСЯ ДЕКЛАРАЦИЯ 3-НДФЛ</a:t>
            </a:r>
            <a:endParaRPr lang="ru-RU" sz="3200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00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423043"/>
              </p:ext>
            </p:extLst>
          </p:nvPr>
        </p:nvGraphicFramePr>
        <p:xfrm>
          <a:off x="395535" y="1412776"/>
          <a:ext cx="8352930" cy="4824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4310"/>
                <a:gridCol w="2784310"/>
                <a:gridCol w="2784310"/>
              </a:tblGrid>
              <a:tr h="733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Ситуация по месту учета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Куда подавать декларацию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Особые условия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1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Есть регистрация </a:t>
                      </a:r>
                      <a:r>
                        <a:rPr lang="ru-RU" sz="1400" dirty="0" smtClean="0">
                          <a:effectLst/>
                        </a:rPr>
                        <a:t>и по </a:t>
                      </a:r>
                      <a:r>
                        <a:rPr lang="ru-RU" sz="1400" dirty="0">
                          <a:effectLst/>
                        </a:rPr>
                        <a:t>месту </a:t>
                      </a:r>
                      <a:r>
                        <a:rPr lang="ru-RU" sz="1400" dirty="0" smtClean="0">
                          <a:effectLst/>
                        </a:rPr>
                        <a:t>жительства, и по месту пребывания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 месту жительства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Независимо от наличия регистрации по месту пребывания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9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регистрации по месту жительства, но есть по месту пребывания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месту пребывания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Только если есть </a:t>
                      </a:r>
                      <a:r>
                        <a:rPr lang="ru-RU" sz="1400" b="1" u="sng" dirty="0">
                          <a:effectLst/>
                        </a:rPr>
                        <a:t>обязанность </a:t>
                      </a:r>
                      <a:r>
                        <a:rPr lang="ru-RU" sz="1400" dirty="0">
                          <a:effectLst/>
                        </a:rPr>
                        <a:t>подать декларацию (не для вычета)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89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 ни регистрации по месту жительства, ни по месту пребывания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налоговый орган, где ранее состоял на учёте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Только если есть обязанность подать декларацию (не для вычета)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74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21248" cy="4238625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Письмо </a:t>
            </a:r>
            <a:r>
              <a:rPr lang="ru-RU" sz="2400" b="1" dirty="0"/>
              <a:t>ФНС РФ от 02.06.2006 №</a:t>
            </a:r>
            <a:r>
              <a:rPr lang="ru-RU" sz="2400" b="1" dirty="0" smtClean="0"/>
              <a:t> </a:t>
            </a:r>
            <a:r>
              <a:rPr lang="ru-RU" sz="2400" b="1" dirty="0"/>
              <a:t>ГИ-6-04/566@ «О направлении информации</a:t>
            </a:r>
            <a:r>
              <a:rPr lang="ru-RU" sz="2400" b="1" dirty="0" smtClean="0"/>
              <a:t>»</a:t>
            </a:r>
            <a:endParaRPr lang="en-US" sz="2400" b="1" dirty="0" smtClean="0"/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Письмо ФНС РФ </a:t>
            </a:r>
            <a:r>
              <a:rPr lang="ru-RU" sz="2400" b="1" dirty="0" smtClean="0"/>
              <a:t>от </a:t>
            </a:r>
            <a:r>
              <a:rPr lang="ru-RU" sz="2400" b="1" dirty="0"/>
              <a:t>31 октября 2022 г. </a:t>
            </a:r>
            <a:r>
              <a:rPr lang="ru-RU" sz="2400" b="1" dirty="0" smtClean="0"/>
              <a:t>№ БС-4-11/14663 </a:t>
            </a:r>
            <a:endParaRPr lang="ru-RU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ru-RU" sz="2400" b="1" dirty="0"/>
              <a:t>Письмо ФНС РФ</a:t>
            </a:r>
            <a:r>
              <a:rPr lang="ru-RU" sz="2400" b="1" dirty="0" smtClean="0"/>
              <a:t> </a:t>
            </a:r>
            <a:r>
              <a:rPr lang="ru-RU" sz="2400" b="1" dirty="0"/>
              <a:t>от 30 января 2015 г. </a:t>
            </a:r>
            <a:r>
              <a:rPr lang="ru-RU" sz="2400" b="1" dirty="0" smtClean="0"/>
              <a:t>№ </a:t>
            </a:r>
            <a:r>
              <a:rPr lang="ru-RU" sz="2400" b="1" dirty="0"/>
              <a:t>ЕД-3-15/290@</a:t>
            </a:r>
          </a:p>
          <a:p>
            <a:pPr algn="ctr"/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7215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2564904"/>
            <a:ext cx="6375736" cy="14401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КАКИМ ОБРАЗОМ ВНЕСТИ ИЗМЕНЕНИЯ, В НАПРАВЛЕННУЮ РАНЕЕ ДЕКЛАРАЦИЮ 3-НДФЛ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341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5961" t="13102" r="4625" b="6551"/>
          <a:stretch/>
        </p:blipFill>
        <p:spPr bwMode="auto">
          <a:xfrm>
            <a:off x="179512" y="116632"/>
            <a:ext cx="878497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52317" y="332656"/>
            <a:ext cx="1175435" cy="47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812360" y="4941168"/>
            <a:ext cx="1152128" cy="500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3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480" t="13601" r="4591" b="20311"/>
          <a:stretch/>
        </p:blipFill>
        <p:spPr bwMode="auto">
          <a:xfrm>
            <a:off x="179512" y="188640"/>
            <a:ext cx="8856984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410110"/>
            <a:ext cx="1368152" cy="642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dirty="0">
              <a:solidFill>
                <a:srgbClr val="6699FF"/>
              </a:solidFill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ru-RU" sz="1000" b="1" kern="1200" dirty="0" smtClean="0">
              <a:solidFill>
                <a:srgbClr val="6699FF"/>
              </a:solidFill>
              <a:effectLst/>
              <a:latin typeface="Bahnschrift SemiBold Condensed"/>
              <a:ea typeface="Calibri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 smtClean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 </a:t>
            </a: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 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800" b="1" kern="1200" dirty="0">
                <a:solidFill>
                  <a:srgbClr val="6699FF"/>
                </a:solidFill>
                <a:effectLst/>
                <a:latin typeface="Bahnschrift SemiBold Condensed"/>
                <a:ea typeface="Calibri"/>
              </a:rPr>
              <a:t>ИВАНОВИЧ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800" b="1" kern="1200" dirty="0">
                <a:solidFill>
                  <a:srgbClr val="A6A6A6"/>
                </a:solidFill>
                <a:effectLst/>
                <a:latin typeface="Bahnschrift SemiBold Condensed"/>
                <a:ea typeface="Calibri"/>
              </a:rPr>
              <a:t>190200123456</a:t>
            </a:r>
            <a:endParaRPr lang="ru-RU" sz="8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000" b="1" kern="1200" dirty="0">
                <a:solidFill>
                  <a:srgbClr val="6699FF"/>
                </a:solidFill>
                <a:effectLst/>
                <a:latin typeface="Arial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68344" y="4581128"/>
            <a:ext cx="1152128" cy="500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4581128"/>
            <a:ext cx="648072" cy="250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570" t="8481" r="5220" b="7510"/>
          <a:stretch/>
        </p:blipFill>
        <p:spPr bwMode="auto">
          <a:xfrm>
            <a:off x="179512" y="188640"/>
            <a:ext cx="8856984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56376" y="3397682"/>
            <a:ext cx="75608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50485" y="5805264"/>
            <a:ext cx="75608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229</Words>
  <Application>Microsoft Office PowerPoint</Application>
  <PresentationFormat>Экран (4:3)</PresentationFormat>
  <Paragraphs>131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ФЕДЕРАЛЬНАЯ НАЛОГОВАЯ СЛУЖБА</vt:lpstr>
      <vt:lpstr>Презентация PowerPoint</vt:lpstr>
      <vt:lpstr>В КАКОЙ НАЛОГОВЫЙ ОРГАН ПРЕДСТАВЛЯЕТСЯ ДЕКЛАРАЦИЯ 3-НДФЛ</vt:lpstr>
      <vt:lpstr>Презентация PowerPoint</vt:lpstr>
      <vt:lpstr>Презентация PowerPoint</vt:lpstr>
      <vt:lpstr>КАКИМ ОБРАЗОМ ВНЕСТИ ИЗМЕНЕНИЯ, В НАПРАВЛЕННУЮ РАНЕЕ ДЕКЛАРАЦИЮ 3-НДФЛ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ПРИКРЕПИТЬ ДОКУМЕНТЫ К НАПРАВЛЕННОЙ РАНЕЕ ДЕКЛАРАЦИИ 3-НДФЛ</vt:lpstr>
      <vt:lpstr>Презентация PowerPoint</vt:lpstr>
      <vt:lpstr>Презентация PowerPoint</vt:lpstr>
      <vt:lpstr>ФОРМИРОВАНИЕ ЭЛЕКТРОННОЙ ПОДПИСИ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Солдатова Екатерина Владимировна</dc:creator>
  <cp:lastModifiedBy>Солдатова Екатерина Владимировна</cp:lastModifiedBy>
  <cp:revision>33</cp:revision>
  <dcterms:created xsi:type="dcterms:W3CDTF">2025-12-08T04:24:31Z</dcterms:created>
  <dcterms:modified xsi:type="dcterms:W3CDTF">2026-04-14T09:53:31Z</dcterms:modified>
</cp:coreProperties>
</file>